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70" r:id="rId6"/>
    <p:sldId id="269" r:id="rId7"/>
    <p:sldId id="262" r:id="rId8"/>
    <p:sldId id="263" r:id="rId9"/>
    <p:sldId id="271" r:id="rId10"/>
    <p:sldId id="265" r:id="rId11"/>
    <p:sldId id="264" r:id="rId12"/>
    <p:sldId id="272" r:id="rId13"/>
    <p:sldId id="268" r:id="rId14"/>
    <p:sldId id="267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 snapToObjects="1">
      <p:cViewPr>
        <p:scale>
          <a:sx n="75" d="100"/>
          <a:sy n="75" d="100"/>
        </p:scale>
        <p:origin x="-2664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2018.03.09.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2018.03.09.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2018.03.09.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2018.03.09.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2018.03.09.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2018.03.09.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86808" cy="2281456"/>
          </a:xfrm>
        </p:spPr>
        <p:txBody>
          <a:bodyPr/>
          <a:lstStyle/>
          <a:p>
            <a:r>
              <a:rPr lang="hu-HU" sz="4000" dirty="0" smtClean="0">
                <a:cs typeface="Times New Roman" pitchFamily="16" charset="0"/>
              </a:rPr>
              <a:t>„Az Esztergomi </a:t>
            </a:r>
            <a:br>
              <a:rPr lang="hu-HU" sz="4000" dirty="0" smtClean="0">
                <a:cs typeface="Times New Roman" pitchFamily="16" charset="0"/>
              </a:rPr>
            </a:br>
            <a:r>
              <a:rPr lang="hu-HU" sz="4000" dirty="0" smtClean="0">
                <a:cs typeface="Times New Roman" pitchFamily="16" charset="0"/>
              </a:rPr>
              <a:t>Babits Mihály Általános Iskola infrastrukturális fejlesztése”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642910" y="3071810"/>
            <a:ext cx="5823004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400" b="1" dirty="0" smtClean="0">
              <a:solidFill>
                <a:schemeClr val="bg1"/>
              </a:solidFill>
              <a:cs typeface="Times New Roman" pitchFamily="16" charset="0"/>
            </a:endParaRPr>
          </a:p>
          <a:p>
            <a:endParaRPr lang="hu-HU" sz="2400" b="1" dirty="0" smtClean="0">
              <a:solidFill>
                <a:schemeClr val="bg1"/>
              </a:solidFill>
              <a:cs typeface="Times New Roman" pitchFamily="16" charset="0"/>
            </a:endParaRPr>
          </a:p>
          <a:p>
            <a:r>
              <a:rPr lang="hu-HU" sz="3200" b="1" dirty="0" smtClean="0">
                <a:solidFill>
                  <a:schemeClr val="bg1"/>
                </a:solidFill>
                <a:cs typeface="Times New Roman" pitchFamily="16" charset="0"/>
              </a:rPr>
              <a:t>EFOP - 4. 1.3 -17-2017-00066 </a:t>
            </a:r>
          </a:p>
          <a:p>
            <a:r>
              <a:rPr lang="hu-HU" sz="2400" b="1" dirty="0" smtClean="0">
                <a:solidFill>
                  <a:schemeClr val="bg1"/>
                </a:solidFill>
                <a:cs typeface="Times New Roman" pitchFamily="16" charset="0"/>
              </a:rPr>
              <a:t>azonosító számú</a:t>
            </a:r>
          </a:p>
          <a:p>
            <a:r>
              <a:rPr lang="hu-HU" sz="2400" b="1" dirty="0" smtClean="0">
                <a:solidFill>
                  <a:schemeClr val="bg1"/>
                </a:solidFill>
                <a:cs typeface="Times New Roman" pitchFamily="16" charset="0"/>
              </a:rPr>
              <a:t>projekt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kumentumaim\detti\UDVAR\tet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715436" cy="5662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kumentumaim\detti\UDVAR\tet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643998" cy="5673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kumentumaim\detti\UDVAR\teto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1568" y="714356"/>
            <a:ext cx="8489425" cy="5673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500034" y="1428736"/>
            <a:ext cx="814393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A sportudvar felújítására és </a:t>
            </a:r>
          </a:p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a tetőszigetelés javítására</a:t>
            </a:r>
          </a:p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vonatkozó terveket </a:t>
            </a:r>
          </a:p>
          <a:p>
            <a:pPr algn="ctr"/>
            <a:endParaRPr lang="hu-HU" sz="2400" b="1" dirty="0" smtClean="0">
              <a:solidFill>
                <a:schemeClr val="tx1"/>
              </a:solidFill>
            </a:endParaRPr>
          </a:p>
          <a:p>
            <a:pPr algn="ctr"/>
            <a:r>
              <a:rPr lang="hu-HU" sz="3200" b="1" dirty="0" smtClean="0">
                <a:solidFill>
                  <a:srgbClr val="0070C0"/>
                </a:solidFill>
              </a:rPr>
              <a:t>Nagy </a:t>
            </a:r>
            <a:r>
              <a:rPr lang="hu-HU" sz="3200" b="1" dirty="0" err="1" smtClean="0">
                <a:solidFill>
                  <a:srgbClr val="0070C0"/>
                </a:solidFill>
              </a:rPr>
              <a:t>Henriette</a:t>
            </a:r>
            <a:r>
              <a:rPr lang="hu-HU" sz="32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okleveles építészmérnök </a:t>
            </a:r>
          </a:p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és</a:t>
            </a:r>
            <a:r>
              <a:rPr lang="hu-HU" sz="32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hu-HU" sz="3200" b="1" dirty="0" smtClean="0">
                <a:solidFill>
                  <a:srgbClr val="0070C0"/>
                </a:solidFill>
              </a:rPr>
              <a:t>Bukovics László </a:t>
            </a:r>
          </a:p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okleveles építőmérnök </a:t>
            </a:r>
          </a:p>
          <a:p>
            <a:pPr algn="ctr"/>
            <a:endParaRPr lang="hu-HU" sz="2800" b="1" dirty="0" smtClean="0">
              <a:solidFill>
                <a:schemeClr val="tx1"/>
              </a:solidFill>
            </a:endParaRPr>
          </a:p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készítette. </a:t>
            </a:r>
            <a:endParaRPr lang="hu-HU" sz="2800" dirty="0"/>
          </a:p>
        </p:txBody>
      </p:sp>
    </p:spTree>
    <p:extLst>
      <p:ext uri="{BB962C8B-B14F-4D97-AF65-F5344CB8AC3E}">
        <p14:creationId xmlns=""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2"/>
          <p:cNvSpPr>
            <a:spLocks noChangeArrowheads="1"/>
          </p:cNvSpPr>
          <p:nvPr/>
        </p:nvSpPr>
        <p:spPr bwMode="auto">
          <a:xfrm>
            <a:off x="500034" y="2071678"/>
            <a:ext cx="81439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A kivitelezésre kiírt </a:t>
            </a:r>
          </a:p>
          <a:p>
            <a:pPr algn="ctr"/>
            <a:r>
              <a:rPr lang="hu-HU" sz="2800" b="1" dirty="0" smtClean="0">
                <a:solidFill>
                  <a:schemeClr val="tx1"/>
                </a:solidFill>
              </a:rPr>
              <a:t>közbeszerzési eljárás nyertese:</a:t>
            </a:r>
          </a:p>
          <a:p>
            <a:pPr algn="ctr"/>
            <a:endParaRPr lang="hu-HU" sz="2400" b="1" dirty="0" smtClean="0">
              <a:solidFill>
                <a:schemeClr val="tx1"/>
              </a:solidFill>
            </a:endParaRPr>
          </a:p>
          <a:p>
            <a:pPr algn="ctr"/>
            <a:r>
              <a:rPr lang="hu-HU" sz="3200" b="1" dirty="0" smtClean="0">
                <a:solidFill>
                  <a:srgbClr val="0070C0"/>
                </a:solidFill>
              </a:rPr>
              <a:t>Royal – Nexus kft. </a:t>
            </a:r>
          </a:p>
          <a:p>
            <a:pPr algn="ctr"/>
            <a:endParaRPr lang="hu-HU" sz="3200" b="1" dirty="0" smtClean="0">
              <a:solidFill>
                <a:srgbClr val="0070C0"/>
              </a:solidFill>
            </a:endParaRPr>
          </a:p>
          <a:p>
            <a:pPr algn="ctr"/>
            <a:endParaRPr lang="hu-HU" sz="2800" dirty="0" smtClean="0"/>
          </a:p>
          <a:p>
            <a:pPr algn="ctr"/>
            <a:endParaRPr lang="hu-HU" sz="2800" dirty="0"/>
          </a:p>
        </p:txBody>
      </p:sp>
    </p:spTree>
    <p:extLst>
      <p:ext uri="{BB962C8B-B14F-4D97-AF65-F5344CB8AC3E}">
        <p14:creationId xmlns=""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785926"/>
            <a:ext cx="8258204" cy="4125923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cs typeface="Times New Roman" pitchFamily="16" charset="0"/>
              </a:rPr>
              <a:t>Projekt összköltsége</a:t>
            </a:r>
          </a:p>
          <a:p>
            <a:pPr algn="ctr"/>
            <a:endParaRPr lang="hu-HU" sz="2400" b="1" dirty="0" smtClean="0">
              <a:cs typeface="Times New Roman" pitchFamily="16" charset="0"/>
            </a:endParaRPr>
          </a:p>
          <a:p>
            <a:pPr algn="ctr"/>
            <a:r>
              <a:rPr lang="hu-HU" sz="4000" b="1" dirty="0" smtClean="0">
                <a:solidFill>
                  <a:srgbClr val="0070C0"/>
                </a:solidFill>
                <a:cs typeface="Times New Roman" pitchFamily="16" charset="0"/>
              </a:rPr>
              <a:t>50.500.000,- Ft</a:t>
            </a:r>
          </a:p>
          <a:p>
            <a:pPr algn="ctr"/>
            <a:r>
              <a:rPr lang="hu-HU" sz="2800" b="1" dirty="0" smtClean="0">
                <a:cs typeface="Times New Roman" pitchFamily="16" charset="0"/>
              </a:rPr>
              <a:t>azaz ötvenmillió – ötszázezer forint</a:t>
            </a:r>
            <a:r>
              <a:rPr lang="hu-HU" sz="4000" b="1" dirty="0" smtClean="0">
                <a:cs typeface="Times New Roman" pitchFamily="16" charset="0"/>
              </a:rPr>
              <a:t>,</a:t>
            </a:r>
          </a:p>
          <a:p>
            <a:pPr algn="ctr"/>
            <a:endParaRPr lang="hu-HU" sz="4000" b="1" dirty="0" smtClean="0">
              <a:cs typeface="Times New Roman" pitchFamily="16" charset="0"/>
            </a:endParaRPr>
          </a:p>
          <a:p>
            <a:pPr algn="ctr"/>
            <a:r>
              <a:rPr lang="hu-HU" sz="4000" b="1" dirty="0" smtClean="0">
                <a:cs typeface="Times New Roman" pitchFamily="16" charset="0"/>
              </a:rPr>
              <a:t>vissza nem térítendő támogatás.</a:t>
            </a:r>
          </a:p>
          <a:p>
            <a:endParaRPr lang="hu-HU" sz="4000" dirty="0"/>
          </a:p>
        </p:txBody>
      </p:sp>
    </p:spTree>
    <p:extLst>
      <p:ext uri="{BB962C8B-B14F-4D97-AF65-F5344CB8AC3E}">
        <p14:creationId xmlns=""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0" y="1571612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tx1"/>
                </a:solidFill>
                <a:latin typeface="+mj-lt"/>
                <a:cs typeface="Times New Roman" pitchFamily="16" charset="0"/>
              </a:rPr>
              <a:t>Az elnyert támogatásból </a:t>
            </a:r>
            <a:endParaRPr lang="hu-HU" sz="4400" b="1" dirty="0" smtClean="0">
              <a:solidFill>
                <a:schemeClr val="tx1"/>
              </a:solidFill>
              <a:latin typeface="+mj-lt"/>
              <a:cs typeface="Times New Roman" pitchFamily="16" charset="0"/>
            </a:endParaRPr>
          </a:p>
          <a:p>
            <a:pPr algn="ctr"/>
            <a:endParaRPr lang="hu-HU" sz="4400" b="1" dirty="0">
              <a:solidFill>
                <a:schemeClr val="tx1"/>
              </a:solidFill>
              <a:latin typeface="+mj-lt"/>
              <a:cs typeface="Times New Roman" pitchFamily="16" charset="0"/>
            </a:endParaRPr>
          </a:p>
          <a:p>
            <a:pPr algn="ctr"/>
            <a:r>
              <a:rPr lang="hu-HU" sz="4000" b="1" dirty="0">
                <a:solidFill>
                  <a:srgbClr val="0070C0"/>
                </a:solidFill>
                <a:latin typeface="+mj-lt"/>
                <a:cs typeface="Times New Roman" pitchFamily="16" charset="0"/>
              </a:rPr>
              <a:t>a sportudvar </a:t>
            </a:r>
            <a:r>
              <a:rPr lang="hu-HU" sz="4000" b="1" dirty="0" smtClean="0">
                <a:solidFill>
                  <a:srgbClr val="0070C0"/>
                </a:solidFill>
                <a:latin typeface="+mj-lt"/>
                <a:cs typeface="Times New Roman" pitchFamily="16" charset="0"/>
              </a:rPr>
              <a:t>teljes körű </a:t>
            </a:r>
            <a:r>
              <a:rPr lang="hu-HU" sz="4000" b="1" dirty="0">
                <a:solidFill>
                  <a:srgbClr val="0070C0"/>
                </a:solidFill>
                <a:latin typeface="+mj-lt"/>
                <a:cs typeface="Times New Roman" pitchFamily="16" charset="0"/>
              </a:rPr>
              <a:t>felújítása</a:t>
            </a:r>
            <a:r>
              <a:rPr lang="hu-HU" sz="4000" b="1" dirty="0" smtClean="0">
                <a:solidFill>
                  <a:srgbClr val="0070C0"/>
                </a:solidFill>
                <a:latin typeface="+mj-lt"/>
                <a:cs typeface="Times New Roman" pitchFamily="16" charset="0"/>
              </a:rPr>
              <a:t>,</a:t>
            </a:r>
          </a:p>
          <a:p>
            <a:pPr algn="ctr"/>
            <a:r>
              <a:rPr lang="hu-HU" sz="4000" b="1" dirty="0" smtClean="0">
                <a:solidFill>
                  <a:schemeClr val="tx1"/>
                </a:solidFill>
                <a:latin typeface="+mj-lt"/>
                <a:cs typeface="Times New Roman" pitchFamily="16" charset="0"/>
              </a:rPr>
              <a:t> illetve</a:t>
            </a:r>
          </a:p>
          <a:p>
            <a:pPr algn="ctr"/>
            <a:r>
              <a:rPr lang="hu-HU" sz="4000" b="1" dirty="0" smtClean="0">
                <a:solidFill>
                  <a:srgbClr val="0070C0"/>
                </a:solidFill>
                <a:latin typeface="+mj-lt"/>
                <a:cs typeface="Times New Roman" pitchFamily="16" charset="0"/>
              </a:rPr>
              <a:t>az </a:t>
            </a:r>
            <a:r>
              <a:rPr lang="hu-HU" sz="4000" b="1" dirty="0">
                <a:solidFill>
                  <a:srgbClr val="0070C0"/>
                </a:solidFill>
                <a:latin typeface="+mj-lt"/>
                <a:cs typeface="Times New Roman" pitchFamily="16" charset="0"/>
              </a:rPr>
              <a:t>iskolaépület tetőszerkezetének </a:t>
            </a:r>
            <a:endParaRPr lang="hu-HU" sz="4000" b="1" dirty="0" smtClean="0">
              <a:solidFill>
                <a:srgbClr val="0070C0"/>
              </a:solidFill>
              <a:latin typeface="+mj-lt"/>
              <a:cs typeface="Times New Roman" pitchFamily="16" charset="0"/>
            </a:endParaRPr>
          </a:p>
          <a:p>
            <a:pPr algn="ctr"/>
            <a:r>
              <a:rPr lang="hu-HU" sz="4000" b="1" dirty="0" smtClean="0">
                <a:solidFill>
                  <a:srgbClr val="0070C0"/>
                </a:solidFill>
                <a:latin typeface="+mj-lt"/>
                <a:cs typeface="Times New Roman" pitchFamily="16" charset="0"/>
              </a:rPr>
              <a:t>beázás </a:t>
            </a:r>
            <a:r>
              <a:rPr lang="hu-HU" sz="4000" b="1" dirty="0">
                <a:solidFill>
                  <a:srgbClr val="0070C0"/>
                </a:solidFill>
                <a:latin typeface="+mj-lt"/>
                <a:cs typeface="Times New Roman" pitchFamily="16" charset="0"/>
              </a:rPr>
              <a:t>elleni védelme </a:t>
            </a:r>
            <a:endParaRPr lang="hu-HU" sz="4000" b="1" dirty="0" smtClean="0">
              <a:solidFill>
                <a:srgbClr val="0070C0"/>
              </a:solidFill>
              <a:latin typeface="+mj-lt"/>
              <a:cs typeface="Times New Roman" pitchFamily="16" charset="0"/>
            </a:endParaRPr>
          </a:p>
          <a:p>
            <a:pPr algn="ctr"/>
            <a:r>
              <a:rPr lang="hu-HU" sz="4000" b="1" dirty="0" smtClean="0">
                <a:solidFill>
                  <a:schemeClr val="tx1"/>
                </a:solidFill>
                <a:latin typeface="+mj-lt"/>
                <a:cs typeface="Times New Roman" pitchFamily="16" charset="0"/>
              </a:rPr>
              <a:t>valósul </a:t>
            </a:r>
            <a:r>
              <a:rPr lang="hu-HU" sz="4000" b="1" dirty="0">
                <a:solidFill>
                  <a:schemeClr val="tx1"/>
                </a:solidFill>
                <a:latin typeface="+mj-lt"/>
                <a:cs typeface="Times New Roman" pitchFamily="16" charset="0"/>
              </a:rPr>
              <a:t>meg.</a:t>
            </a:r>
          </a:p>
        </p:txBody>
      </p:sp>
    </p:spTree>
    <p:extLst>
      <p:ext uri="{BB962C8B-B14F-4D97-AF65-F5344CB8AC3E}">
        <p14:creationId xmlns=""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7983162" cy="560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G_3835_160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IMG_3834_160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uj terv_lz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71479"/>
            <a:ext cx="8501122" cy="59981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286124"/>
            <a:ext cx="229449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516" y="928670"/>
            <a:ext cx="3154458" cy="314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928670"/>
            <a:ext cx="3857650" cy="390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kumentumaim\detti\UDVAR\resized\IMG_3833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84</Words>
  <Application>Microsoft Office PowerPoint</Application>
  <PresentationFormat>Diavetítés a képernyőre (4:3 oldalarány)</PresentationFormat>
  <Paragraphs>38</Paragraphs>
  <Slides>15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„Az Esztergomi  Babits Mihály Általános Iskola infrastrukturális fejlesztése”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KÖSZÖNÖM  A FIGYELMET!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lux_02</cp:lastModifiedBy>
  <cp:revision>51</cp:revision>
  <dcterms:created xsi:type="dcterms:W3CDTF">2014-03-03T11:13:53Z</dcterms:created>
  <dcterms:modified xsi:type="dcterms:W3CDTF">2018-03-09T21:57:01Z</dcterms:modified>
</cp:coreProperties>
</file>